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2" r:id="rId7"/>
    <p:sldId id="263" r:id="rId8"/>
    <p:sldId id="261" r:id="rId9"/>
    <p:sldId id="289" r:id="rId10"/>
    <p:sldId id="264" r:id="rId11"/>
    <p:sldId id="265" r:id="rId12"/>
    <p:sldId id="266" r:id="rId13"/>
    <p:sldId id="273" r:id="rId14"/>
    <p:sldId id="267" r:id="rId15"/>
    <p:sldId id="274" r:id="rId16"/>
    <p:sldId id="268" r:id="rId17"/>
    <p:sldId id="279" r:id="rId18"/>
    <p:sldId id="269" r:id="rId19"/>
    <p:sldId id="275" r:id="rId20"/>
    <p:sldId id="271" r:id="rId21"/>
    <p:sldId id="272" r:id="rId22"/>
    <p:sldId id="276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97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4896574-23BB-4F12-9E5B-1C9159334553}" type="datetimeFigureOut">
              <a:rPr lang="en-US" smtClean="0"/>
              <a:pPr/>
              <a:t>05.09.2014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33457C5-4D32-4BC5-A936-4C69EB7F2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r.wikipedia.org/wiki/%D0%93%D0%B0%D0%BB%D0%B8%D0%BF%D0%BE%D1%99%D0%B5" TargetMode="External"/><Relationship Id="rId7" Type="http://schemas.openxmlformats.org/officeDocument/2006/relationships/image" Target="../media/image15.jpeg"/><Relationship Id="rId2" Type="http://schemas.openxmlformats.org/officeDocument/2006/relationships/hyperlink" Target="http://sr.wikipedia.org/wiki/%D0%90%D0%BD%D1%82%D0%B0%D0%BD%D1%82%D0%B0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sr.wikipedia.org/wiki/%D0%9E%D1%81%D0%BC%D0%B0%D0%BD%D1%81%D0%BA%D0%BE_%D1%86%D0%B0%D1%80%D1%81%D1%82%D0%B2%D0%BE" TargetMode="External"/><Relationship Id="rId5" Type="http://schemas.openxmlformats.org/officeDocument/2006/relationships/hyperlink" Target="http://sr.wikipedia.org/wiki/%D0%98%D1%81%D1%82%D0%B0%D0%BD%D0%B1%D1%83%D0%BB" TargetMode="External"/><Relationship Id="rId4" Type="http://schemas.openxmlformats.org/officeDocument/2006/relationships/hyperlink" Target="http://sr.wikipedia.org/wiki/%D0%94%D0%B0%D1%80%D0%B4%D0%B0%D0%BD%D0%B5%D0%BB%D0%B8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sr.wikipedia.org/wiki/%D0%92%D0%BE%D1%98%D0%B2%D0%BE%D0%B4%D0%B8%D0%BD%D0%B0" TargetMode="External"/><Relationship Id="rId2" Type="http://schemas.openxmlformats.org/officeDocument/2006/relationships/hyperlink" Target="http://sr.wikipedia.org/wiki/%D0%91%D0%BE%D1%81%D0%BD%D0%B0_%D0%B8_%D0%A5%D0%B5%D1%80%D1%86%D0%B5%D0%B3%D0%BE%D0%B2%D0%B8%D0%BD%D0%B0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sr.wikipedia.org/wiki/%D0%A1%D0%BB%D0%BE%D0%B2%D0%B5%D0%BD%D0%B8%D1%98%D0%B0" TargetMode="External"/><Relationship Id="rId4" Type="http://schemas.openxmlformats.org/officeDocument/2006/relationships/hyperlink" Target="http://sr.wikipedia.org/wiki/%D0%A5%D1%80%D0%B2%D0%B0%D1%82%D1%81%D0%BA%D0%B0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533400"/>
            <a:ext cx="8229600" cy="1752600"/>
          </a:xfrm>
        </p:spPr>
        <p:txBody>
          <a:bodyPr/>
          <a:lstStyle/>
          <a:p>
            <a:r>
              <a:rPr lang="x-none" dirty="0" smtClean="0"/>
              <a:t>ВЕЛИКИ РАТ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2209800"/>
          </a:xfrm>
        </p:spPr>
        <p:txBody>
          <a:bodyPr>
            <a:normAutofit/>
          </a:bodyPr>
          <a:lstStyle/>
          <a:p>
            <a:r>
              <a:rPr lang="x-none" sz="4400" dirty="0" smtClean="0">
                <a:solidFill>
                  <a:srgbClr val="FFFF00"/>
                </a:solidFill>
              </a:rPr>
              <a:t>1914-1918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91565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x-none" dirty="0" smtClean="0"/>
              <a:t>ЗАПАДНИ  ФРОНТ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5105400" cy="6096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838200"/>
            <a:ext cx="3352800" cy="5287963"/>
          </a:xfrm>
        </p:spPr>
        <p:txBody>
          <a:bodyPr/>
          <a:lstStyle/>
          <a:p>
            <a:pPr marL="137160" indent="0">
              <a:buNone/>
            </a:pPr>
            <a:r>
              <a:rPr lang="x-none" dirty="0" smtClean="0"/>
              <a:t>ОД СЕВЕРНОГ МОРА –ШВАЈЦАРСКЕ</a:t>
            </a:r>
          </a:p>
          <a:p>
            <a:pPr marL="137160" indent="0">
              <a:buNone/>
            </a:pPr>
            <a:endParaRPr lang="x-none" dirty="0"/>
          </a:p>
          <a:p>
            <a:pPr marL="137160" indent="0">
              <a:buNone/>
            </a:pPr>
            <a:endParaRPr lang="x-none" dirty="0" smtClean="0"/>
          </a:p>
          <a:p>
            <a:endParaRPr lang="x-none" dirty="0" smtClean="0"/>
          </a:p>
          <a:p>
            <a:endParaRPr lang="x-none" dirty="0"/>
          </a:p>
          <a:p>
            <a:pPr marL="137160" indent="0">
              <a:buNone/>
            </a:pPr>
            <a:r>
              <a:rPr lang="x-none" dirty="0" smtClean="0"/>
              <a:t>* РОВОВСКИ РАТ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346175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БИТКА  НА РЕЦИ МАРНИ</a:t>
            </a:r>
            <a:br>
              <a:rPr lang="x-none" dirty="0" smtClean="0"/>
            </a:br>
            <a:r>
              <a:rPr lang="x-none" dirty="0" smtClean="0"/>
              <a:t>1914.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6400"/>
            <a:ext cx="3505200" cy="50292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x-none" dirty="0" smtClean="0"/>
              <a:t>САВЕЗНИЧКА ПОБЕДА </a:t>
            </a:r>
          </a:p>
          <a:p>
            <a:endParaRPr lang="x-none" dirty="0" smtClean="0"/>
          </a:p>
          <a:p>
            <a:endParaRPr lang="x-none" dirty="0"/>
          </a:p>
          <a:p>
            <a:endParaRPr lang="x-none" dirty="0" smtClean="0"/>
          </a:p>
          <a:p>
            <a:pPr marL="137160" indent="0">
              <a:buNone/>
            </a:pPr>
            <a:r>
              <a:rPr lang="x-none" dirty="0" smtClean="0"/>
              <a:t>       </a:t>
            </a:r>
          </a:p>
          <a:p>
            <a:pPr marL="137160" indent="0">
              <a:buNone/>
            </a:pPr>
            <a:endParaRPr lang="x-none" dirty="0"/>
          </a:p>
          <a:p>
            <a:pPr marL="137160" indent="0">
              <a:buNone/>
            </a:pPr>
            <a:endParaRPr lang="x-none" dirty="0" smtClean="0"/>
          </a:p>
          <a:p>
            <a:pPr marL="137160" indent="0">
              <a:buNone/>
            </a:pPr>
            <a:r>
              <a:rPr lang="x-none" dirty="0" smtClean="0"/>
              <a:t>ЖОЗЕФ  ЖОФР,</a:t>
            </a:r>
          </a:p>
          <a:p>
            <a:pPr marL="137160" indent="0">
              <a:buNone/>
            </a:pPr>
            <a:r>
              <a:rPr lang="x-none" sz="2000" dirty="0" smtClean="0"/>
              <a:t>ФРАНЦУСКИ</a:t>
            </a:r>
            <a:r>
              <a:rPr lang="x-none" dirty="0" smtClean="0"/>
              <a:t> </a:t>
            </a:r>
            <a:r>
              <a:rPr lang="x-none" sz="2000" dirty="0" smtClean="0"/>
              <a:t>МАРШАЛ</a:t>
            </a:r>
            <a:endParaRPr lang="x-none" sz="2000" dirty="0"/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1354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БИТКА ЗА ВЕРДЕН 1916.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43000"/>
            <a:ext cx="4648200" cy="563880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x-none" sz="2800" dirty="0" smtClean="0"/>
              <a:t>МИНИМАЛНА САВЕЗНИЧКА ПОБЕДА</a:t>
            </a:r>
          </a:p>
          <a:p>
            <a:pPr marL="137160" indent="0">
              <a:buNone/>
            </a:pPr>
            <a:endParaRPr lang="x-none" sz="2000" dirty="0"/>
          </a:p>
          <a:p>
            <a:pPr marL="137160" indent="0">
              <a:buNone/>
            </a:pPr>
            <a:endParaRPr lang="x-none" sz="2000" dirty="0" smtClean="0"/>
          </a:p>
          <a:p>
            <a:pPr marL="137160" indent="0">
              <a:buNone/>
            </a:pPr>
            <a:endParaRPr lang="x-none" sz="2000" dirty="0"/>
          </a:p>
          <a:p>
            <a:pPr marL="137160" indent="0">
              <a:buNone/>
            </a:pPr>
            <a:r>
              <a:rPr lang="x-none" sz="2800" dirty="0" smtClean="0">
                <a:solidFill>
                  <a:srgbClr val="FF0000"/>
                </a:solidFill>
              </a:rPr>
              <a:t>„ВЕРДЕНСКИ МЛИН ЗА МЕСО“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54287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52400"/>
            <a:ext cx="8229600" cy="152400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Марна</a:t>
            </a:r>
            <a:r>
              <a:rPr lang="ru-RU" sz="2000" dirty="0"/>
              <a:t> (фр. La Marne, лат. Matrona) је река у Француској, десна притока Сене чије се ушће налази у области источно и југоисточно од Париза. 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05000"/>
            <a:ext cx="9067800" cy="4724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0"/>
            <a:ext cx="9144000" cy="4953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660138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БИТКА НА РЕЦИ СОМИ</a:t>
            </a:r>
            <a:br>
              <a:rPr lang="x-none" dirty="0" smtClean="0"/>
            </a:br>
            <a:r>
              <a:rPr lang="x-none" dirty="0" smtClean="0"/>
              <a:t>1916.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8610600" cy="5410200"/>
          </a:xfrm>
        </p:spPr>
      </p:pic>
    </p:spTree>
    <p:extLst>
      <p:ext uri="{BB962C8B-B14F-4D97-AF65-F5344CB8AC3E}">
        <p14:creationId xmlns="" xmlns:p14="http://schemas.microsoft.com/office/powerpoint/2010/main" val="9118711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381000"/>
            <a:ext cx="8229600" cy="182880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Сома</a:t>
            </a:r>
            <a:r>
              <a:rPr lang="ru-RU" sz="2000" dirty="0">
                <a:solidFill>
                  <a:srgbClr val="FFFF00"/>
                </a:solidFill>
              </a:rPr>
              <a:t> (фр. La Somme) је река у </a:t>
            </a:r>
            <a:r>
              <a:rPr lang="ru-RU" sz="2000" dirty="0">
                <a:solidFill>
                  <a:srgbClr val="FF0000"/>
                </a:solidFill>
              </a:rPr>
              <a:t>северној Француској </a:t>
            </a:r>
            <a:r>
              <a:rPr lang="ru-RU" sz="2000" dirty="0">
                <a:solidFill>
                  <a:srgbClr val="FFFF00"/>
                </a:solidFill>
              </a:rPr>
              <a:t>(област Пикардија) дуга 245 километра. 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Име Сома је келтског порекла.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62200"/>
            <a:ext cx="8991600" cy="4419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88264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ИСТОЧНИ  ФРОНТ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4572000" cy="50292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x-none" dirty="0" smtClean="0"/>
              <a:t>ПОРАЗ  АНТАНТЕ</a:t>
            </a:r>
          </a:p>
          <a:p>
            <a:pPr marL="137160" indent="0">
              <a:buNone/>
            </a:pPr>
            <a:endParaRPr lang="x-none" dirty="0"/>
          </a:p>
          <a:p>
            <a:pPr marL="137160" indent="0">
              <a:buNone/>
            </a:pPr>
            <a:endParaRPr lang="x-none" dirty="0" smtClean="0"/>
          </a:p>
          <a:p>
            <a:pPr marL="137160" indent="0">
              <a:buNone/>
            </a:pPr>
            <a:endParaRPr lang="x-none" dirty="0"/>
          </a:p>
          <a:p>
            <a:pPr marL="137160" indent="0">
              <a:buNone/>
            </a:pPr>
            <a:r>
              <a:rPr lang="x-none" dirty="0" smtClean="0"/>
              <a:t>„ ДАРДАНЕЛСКА ОФАНЗИВА“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02480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Галипољска операција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05400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Снаге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2" tooltip="Антанта"/>
              </a:rPr>
              <a:t>Антанте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покушале су 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 овладају </a:t>
            </a:r>
            <a:r>
              <a:rPr lang="ru-RU" sz="2000" dirty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3" tooltip="Галипоље"/>
              </a:rPr>
              <a:t>Галипољским полуострвом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000" dirty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4" tooltip="Дарданели"/>
              </a:rPr>
              <a:t>Дарданелима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да би себи омогућиле приступ </a:t>
            </a:r>
            <a:r>
              <a:rPr lang="ru-RU" sz="2000" dirty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5" tooltip="Истанбул"/>
              </a:rPr>
              <a:t>Цариграду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са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циљем његовог заузимања чиме је планирано да се из даљег тока рата избаци </a:t>
            </a:r>
            <a:r>
              <a:rPr lang="ru-RU" sz="2000" dirty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6" tooltip="Османско царство"/>
              </a:rPr>
              <a:t>Отоманска империја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200"/>
            <a:ext cx="4419600" cy="5181600"/>
          </a:xfrm>
        </p:spPr>
      </p:pic>
    </p:spTree>
    <p:extLst>
      <p:ext uri="{BB962C8B-B14F-4D97-AF65-F5344CB8AC3E}">
        <p14:creationId xmlns="" xmlns:p14="http://schemas.microsoft.com/office/powerpoint/2010/main" val="4155657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99656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0"/>
            <a:ext cx="8229600" cy="1219200"/>
          </a:xfrm>
        </p:spPr>
        <p:txBody>
          <a:bodyPr>
            <a:normAutofit/>
          </a:bodyPr>
          <a:lstStyle/>
          <a:p>
            <a:r>
              <a:rPr lang="x-none" sz="2800" dirty="0" smtClean="0"/>
              <a:t>италијански фронт</a:t>
            </a:r>
            <a:br>
              <a:rPr lang="x-none" sz="2800" dirty="0" smtClean="0"/>
            </a:br>
            <a:r>
              <a:rPr lang="x-none" sz="2800" dirty="0" smtClean="0"/>
              <a:t>река Соча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438400"/>
            <a:ext cx="9144000" cy="4343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2319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838200"/>
          </a:xfrm>
        </p:spPr>
        <p:txBody>
          <a:bodyPr/>
          <a:lstStyle/>
          <a:p>
            <a:r>
              <a:rPr lang="x-none" dirty="0" smtClean="0"/>
              <a:t>Узрок   рата: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x-none" sz="4000" dirty="0" smtClean="0">
                <a:solidFill>
                  <a:srgbClr val="FF0000"/>
                </a:solidFill>
              </a:rPr>
              <a:t>-Борба за колоније</a:t>
            </a:r>
          </a:p>
          <a:p>
            <a:r>
              <a:rPr lang="x-none" sz="4000" dirty="0" smtClean="0">
                <a:solidFill>
                  <a:srgbClr val="92D050"/>
                </a:solidFill>
              </a:rPr>
              <a:t>-Нова подела света</a:t>
            </a:r>
            <a:endParaRPr lang="en-US" sz="4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9918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СОЛУНСКИ ФРОНТ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07268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Улазак САД у рат 1917.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95399"/>
            <a:ext cx="8305800" cy="54768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5935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Трагедија Лузитаније</a:t>
            </a:r>
            <a:br>
              <a:rPr lang="x-none" dirty="0" smtClean="0"/>
            </a:br>
            <a:r>
              <a:rPr lang="x-none" dirty="0" smtClean="0"/>
              <a:t>7. мај 1915.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533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1965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9144000" cy="7010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57378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x-none" dirty="0" smtClean="0"/>
              <a:t>Повлачење  српске војске-Везиров мост,Албанија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999"/>
            <a:ext cx="9144000" cy="57059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09148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x-none" dirty="0" smtClean="0"/>
              <a:t>Чекајући  укрцавање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5791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89934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Острво Видо и Плава гробница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6218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Острво Крф- Маузолеј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563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35535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x-none" dirty="0" smtClean="0"/>
              <a:t>Плава  гробница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33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99323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Пробој солунског фронта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5562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27307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067800" cy="6400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902755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Спомен капела на Кајмакчалану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563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54246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К</a:t>
            </a:r>
            <a:r>
              <a:rPr lang="x-none" dirty="0" smtClean="0"/>
              <a:t>остурница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067800" cy="563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97332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Арчибалд Рајс,швајцарски криминолог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24000"/>
            <a:ext cx="4800600" cy="5181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40840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Последице рата: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816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x-none" u="sng" dirty="0" smtClean="0">
                <a:solidFill>
                  <a:srgbClr val="002060"/>
                </a:solidFill>
              </a:rPr>
              <a:t>Распад  четири царевине:</a:t>
            </a:r>
          </a:p>
          <a:p>
            <a:pPr marL="137160" indent="0">
              <a:buNone/>
            </a:pPr>
            <a:endParaRPr lang="x-none" dirty="0" smtClean="0">
              <a:solidFill>
                <a:srgbClr val="002060"/>
              </a:solidFill>
            </a:endParaRPr>
          </a:p>
          <a:p>
            <a:pPr marL="137160" indent="0">
              <a:buNone/>
            </a:pPr>
            <a:r>
              <a:rPr lang="x-none" dirty="0" smtClean="0">
                <a:solidFill>
                  <a:srgbClr val="FF0000"/>
                </a:solidFill>
              </a:rPr>
              <a:t>Руско</a:t>
            </a:r>
          </a:p>
          <a:p>
            <a:pPr marL="137160" indent="0">
              <a:buNone/>
            </a:pPr>
            <a:endParaRPr lang="x-none" dirty="0" smtClean="0">
              <a:solidFill>
                <a:srgbClr val="FF0000"/>
              </a:solidFill>
            </a:endParaRPr>
          </a:p>
          <a:p>
            <a:pPr marL="137160" indent="0">
              <a:buNone/>
            </a:pPr>
            <a:r>
              <a:rPr lang="x-none" dirty="0" smtClean="0">
                <a:solidFill>
                  <a:srgbClr val="92D050"/>
                </a:solidFill>
              </a:rPr>
              <a:t>Турско</a:t>
            </a:r>
          </a:p>
          <a:p>
            <a:pPr marL="137160" indent="0">
              <a:buNone/>
            </a:pPr>
            <a:endParaRPr lang="x-none" dirty="0" smtClean="0">
              <a:solidFill>
                <a:srgbClr val="92D050"/>
              </a:solidFill>
            </a:endParaRPr>
          </a:p>
          <a:p>
            <a:pPr marL="137160" indent="0">
              <a:buNone/>
            </a:pPr>
            <a:endParaRPr lang="x-none" dirty="0" smtClean="0">
              <a:solidFill>
                <a:srgbClr val="92D050"/>
              </a:solidFill>
            </a:endParaRPr>
          </a:p>
          <a:p>
            <a:pPr marL="137160" indent="0">
              <a:buNone/>
            </a:pPr>
            <a:r>
              <a:rPr lang="x-none" dirty="0" smtClean="0">
                <a:solidFill>
                  <a:srgbClr val="FFFF00"/>
                </a:solidFill>
              </a:rPr>
              <a:t>А-Угарско </a:t>
            </a:r>
          </a:p>
          <a:p>
            <a:pPr marL="137160" indent="0">
              <a:buNone/>
            </a:pPr>
            <a:endParaRPr lang="x-none" dirty="0" smtClean="0">
              <a:solidFill>
                <a:srgbClr val="FFFF00"/>
              </a:solidFill>
            </a:endParaRPr>
          </a:p>
          <a:p>
            <a:pPr marL="137160" indent="0">
              <a:buNone/>
            </a:pPr>
            <a:r>
              <a:rPr lang="x-none" dirty="0" smtClean="0">
                <a:solidFill>
                  <a:schemeClr val="bg1"/>
                </a:solidFill>
              </a:rPr>
              <a:t>Немачко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054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/>
              <a:t>* Преко </a:t>
            </a:r>
            <a:r>
              <a:rPr lang="ru-RU" dirty="0"/>
              <a:t>15 милиона мртвих и 22 милиона рањених. </a:t>
            </a:r>
            <a:endParaRPr lang="ru-RU" dirty="0" smtClean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* Силе </a:t>
            </a:r>
            <a:r>
              <a:rPr lang="ru-RU" dirty="0"/>
              <a:t>Антанте су изгубиле више од 5 милиона војника </a:t>
            </a:r>
            <a:r>
              <a:rPr lang="ru-RU" dirty="0" smtClean="0"/>
              <a:t>.</a:t>
            </a:r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r>
              <a:rPr lang="ru-RU" dirty="0" smtClean="0"/>
              <a:t>* Централне </a:t>
            </a:r>
            <a:r>
              <a:rPr lang="ru-RU" dirty="0"/>
              <a:t>силе више од 3 милиона.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05145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524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x-none" dirty="0" smtClean="0"/>
              <a:t>Промене у Српској територији: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6400800" cy="42672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Србији припали </a:t>
            </a:r>
            <a:r>
              <a:rPr lang="ru-RU" sz="4400" u="sng" dirty="0" smtClean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2" tooltip="Босна и Херцеговина"/>
              </a:rPr>
              <a:t>Босна </a:t>
            </a:r>
            <a:r>
              <a:rPr lang="ru-RU" sz="4400" u="sng" dirty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2" tooltip="Босна и Херцеговина"/>
              </a:rPr>
              <a:t>и Херцеговина</a:t>
            </a:r>
            <a:r>
              <a:rPr lang="ru-RU"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4400" dirty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3" tooltip="Војводина"/>
              </a:rPr>
              <a:t>Војводина</a:t>
            </a:r>
            <a:r>
              <a:rPr lang="ru-RU"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400" dirty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4" tooltip="Хрватска"/>
              </a:rPr>
              <a:t>Хрватска</a:t>
            </a:r>
            <a:r>
              <a:rPr lang="ru-RU"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4400" dirty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5" tooltip="Словенија"/>
              </a:rPr>
              <a:t>Словенија</a:t>
            </a:r>
            <a:r>
              <a:rPr lang="ru-RU"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3992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6962"/>
          </a:xfrm>
        </p:spPr>
        <p:txBody>
          <a:bodyPr>
            <a:normAutofit/>
          </a:bodyPr>
          <a:lstStyle/>
          <a:p>
            <a:r>
              <a:rPr lang="x-none" sz="4400" dirty="0" smtClean="0"/>
              <a:t>Шта су други рекли о Србима!</a:t>
            </a:r>
            <a:endParaRPr lang="en-US" sz="4400" dirty="0"/>
          </a:p>
        </p:txBody>
      </p:sp>
    </p:spTree>
    <p:extLst>
      <p:ext uri="{BB962C8B-B14F-4D97-AF65-F5344CB8AC3E}">
        <p14:creationId xmlns="" xmlns:p14="http://schemas.microsoft.com/office/powerpoint/2010/main" val="20603863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Франше д Епере,француски маршал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r>
              <a:rPr lang="ru-RU" dirty="0" smtClean="0"/>
              <a:t>„</a:t>
            </a:r>
            <a:r>
              <a:rPr lang="ru-RU" dirty="0"/>
              <a:t>То су сељаци скоро сви, то су Срби, тврди на муци, трезвени, скромни, то су људи слободни, несаломиви, горди на себе и господари својих њива.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То </a:t>
            </a:r>
            <a:r>
              <a:rPr lang="ru-RU" dirty="0"/>
              <a:t>су те сјајне трупе, због којих сам горд што сам их ја водио, раме уз раме са војницима Француске, у победоносну слободу њихове отаџбине...”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676400"/>
            <a:ext cx="3276600" cy="4800600"/>
          </a:xfrm>
        </p:spPr>
      </p:pic>
    </p:spTree>
    <p:extLst>
      <p:ext uri="{BB962C8B-B14F-4D97-AF65-F5344CB8AC3E}">
        <p14:creationId xmlns="" xmlns:p14="http://schemas.microsoft.com/office/powerpoint/2010/main" val="33116521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Роберт Лесинг,мин.спољних послова САД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600200" y="2133600"/>
            <a:ext cx="5715000" cy="40386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x-none" sz="2800" dirty="0" smtClean="0"/>
              <a:t>„</a:t>
            </a:r>
            <a:r>
              <a:rPr lang="x-none" sz="2800" dirty="0"/>
              <a:t>Кад се буде писала историја овог рата њен најславнији одељак носиће назив Србија. Српска војска је учинила чуда од јунаштва, а српски народ претрпео је нечувене муке и такво пожртвовање и храброст не могу проћи незапажено – они се морају наградити.”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9003263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381000"/>
            <a:ext cx="8229600" cy="1600200"/>
          </a:xfrm>
        </p:spPr>
        <p:txBody>
          <a:bodyPr>
            <a:normAutofit/>
          </a:bodyPr>
          <a:lstStyle/>
          <a:p>
            <a:r>
              <a:rPr lang="x-none" sz="4000" dirty="0" smtClean="0">
                <a:effectLst/>
                <a:latin typeface="+mn-lt"/>
              </a:rPr>
              <a:t>Виљем Други, немачки цар:</a:t>
            </a:r>
            <a:endParaRPr lang="en-US" sz="4000" dirty="0">
              <a:effectLst/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38400"/>
            <a:ext cx="6400800" cy="3505200"/>
          </a:xfrm>
        </p:spPr>
        <p:txBody>
          <a:bodyPr>
            <a:normAutofit/>
          </a:bodyPr>
          <a:lstStyle/>
          <a:p>
            <a:r>
              <a:rPr lang="ru-RU" dirty="0"/>
              <a:t>У</a:t>
            </a:r>
            <a:r>
              <a:rPr lang="ru-RU" dirty="0" smtClean="0"/>
              <a:t> </a:t>
            </a:r>
            <a:r>
              <a:rPr lang="ru-RU" dirty="0"/>
              <a:t>телеграму бугарској Врховној команди: „Шездесет две хиљаде српских војника одлучило је о исходу рата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Срамота</a:t>
            </a:r>
            <a:r>
              <a:rPr lang="ru-RU" dirty="0"/>
              <a:t>!”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77323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Алфред  Краус,аустријски генерал: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7800"/>
            <a:ext cx="4040188" cy="5257800"/>
          </a:xfrm>
        </p:spPr>
        <p:txBody>
          <a:bodyPr>
            <a:normAutofit fontScale="92500"/>
          </a:bodyPr>
          <a:lstStyle/>
          <a:p>
            <a:pPr marL="137160" indent="0">
              <a:buNone/>
            </a:pPr>
            <a:r>
              <a:rPr lang="ru-RU" dirty="0" smtClean="0"/>
              <a:t>„</a:t>
            </a:r>
            <a:r>
              <a:rPr lang="ru-RU" dirty="0"/>
              <a:t>Овом приликом треба напоменути да смо упознали Србе као ваљане непријатеље. </a:t>
            </a: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Ја </a:t>
            </a:r>
            <a:r>
              <a:rPr lang="ru-RU" dirty="0"/>
              <a:t>сам их увек сматрао као војнички најјаче од свих наших непријатеља. </a:t>
            </a: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dirty="0"/>
              <a:t>Лукави, особито покретљиви, добро наоружани, вешти у коришћењу земљишта, врло добро вођени, они су нашим трупама задавали много више тешкоћа од свих осталих.”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314" y="1600200"/>
            <a:ext cx="2901197" cy="4800600"/>
          </a:xfrm>
        </p:spPr>
      </p:pic>
    </p:spTree>
    <p:extLst>
      <p:ext uri="{BB962C8B-B14F-4D97-AF65-F5344CB8AC3E}">
        <p14:creationId xmlns="" xmlns:p14="http://schemas.microsoft.com/office/powerpoint/2010/main" val="9769728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САВЕЗИ ВЕЛИКХ СИЛА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220200" cy="5867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9289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30762"/>
          </a:xfrm>
        </p:spPr>
        <p:txBody>
          <a:bodyPr>
            <a:normAutofit/>
          </a:bodyPr>
          <a:lstStyle/>
          <a:p>
            <a:r>
              <a:rPr lang="x-none" sz="6000" dirty="0" smtClean="0"/>
              <a:t>Провера  знања:</a:t>
            </a:r>
            <a:endParaRPr lang="en-US" sz="6000" dirty="0"/>
          </a:p>
        </p:txBody>
      </p:sp>
    </p:spTree>
    <p:extLst>
      <p:ext uri="{BB962C8B-B14F-4D97-AF65-F5344CB8AC3E}">
        <p14:creationId xmlns="" xmlns:p14="http://schemas.microsoft.com/office/powerpoint/2010/main" val="13673035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Први светски рат је почео: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0400" y="2507786"/>
            <a:ext cx="5486400" cy="3207214"/>
          </a:xfrm>
        </p:spPr>
        <p:txBody>
          <a:bodyPr>
            <a:normAutofit/>
          </a:bodyPr>
          <a:lstStyle/>
          <a:p>
            <a:pPr marL="530352" indent="-457200">
              <a:buAutoNum type="arabicPeriod"/>
            </a:pPr>
            <a:r>
              <a:rPr lang="x-none" sz="4000" dirty="0" smtClean="0"/>
              <a:t>1912</a:t>
            </a:r>
          </a:p>
          <a:p>
            <a:pPr marL="530352" indent="-457200">
              <a:buAutoNum type="arabicPeriod"/>
            </a:pPr>
            <a:r>
              <a:rPr lang="x-none" sz="4000" dirty="0" smtClean="0"/>
              <a:t>1914</a:t>
            </a:r>
          </a:p>
          <a:p>
            <a:pPr marL="530352" indent="-457200">
              <a:buAutoNum type="arabicPeriod"/>
            </a:pPr>
            <a:r>
              <a:rPr lang="x-none" sz="4000" dirty="0" smtClean="0"/>
              <a:t>1913</a:t>
            </a:r>
          </a:p>
          <a:p>
            <a:pPr marL="530352" indent="-457200">
              <a:buAutoNum type="arabicPeriod"/>
            </a:pPr>
            <a:r>
              <a:rPr lang="x-none" sz="4000" dirty="0" smtClean="0"/>
              <a:t>1915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26085367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x-none" dirty="0" smtClean="0"/>
              <a:t>Повод за рат је: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2417298"/>
          </a:xfrm>
        </p:spPr>
        <p:txBody>
          <a:bodyPr>
            <a:noAutofit/>
          </a:bodyPr>
          <a:lstStyle/>
          <a:p>
            <a:r>
              <a:rPr lang="x-none" sz="4000" dirty="0" smtClean="0"/>
              <a:t>1.Борба за колоније</a:t>
            </a:r>
          </a:p>
          <a:p>
            <a:r>
              <a:rPr lang="x-none" sz="4000" dirty="0" smtClean="0"/>
              <a:t>2. Убиство Франца Фердинанда</a:t>
            </a:r>
          </a:p>
          <a:p>
            <a:r>
              <a:rPr lang="x-none" sz="4000" dirty="0" smtClean="0"/>
              <a:t>3. Улазак САД-а у рат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5596924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9762"/>
          </a:xfrm>
        </p:spPr>
        <p:txBody>
          <a:bodyPr>
            <a:normAutofit/>
          </a:bodyPr>
          <a:lstStyle/>
          <a:p>
            <a:r>
              <a:rPr lang="x-none" dirty="0" smtClean="0"/>
              <a:t>Наброј фронтове у Великом рату!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51419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35562"/>
          </a:xfrm>
        </p:spPr>
        <p:txBody>
          <a:bodyPr>
            <a:normAutofit/>
          </a:bodyPr>
          <a:lstStyle/>
          <a:p>
            <a:r>
              <a:rPr lang="x-none" sz="4400" dirty="0" smtClean="0"/>
              <a:t>Које си битке запамтио/ла у Великом рату?</a:t>
            </a:r>
            <a:endParaRPr lang="en-US" sz="4400" dirty="0"/>
          </a:p>
        </p:txBody>
      </p:sp>
    </p:spTree>
    <p:extLst>
      <p:ext uri="{BB962C8B-B14F-4D97-AF65-F5344CB8AC3E}">
        <p14:creationId xmlns="" xmlns:p14="http://schemas.microsoft.com/office/powerpoint/2010/main" val="980820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44962"/>
          </a:xfrm>
        </p:spPr>
        <p:txBody>
          <a:bodyPr>
            <a:normAutofit/>
          </a:bodyPr>
          <a:lstStyle/>
          <a:p>
            <a:r>
              <a:rPr lang="x-none" dirty="0" smtClean="0"/>
              <a:t>Која се нова технологија употребљавала у Великом рату?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28240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7762"/>
          </a:xfrm>
        </p:spPr>
        <p:txBody>
          <a:bodyPr/>
          <a:lstStyle/>
          <a:p>
            <a:r>
              <a:rPr lang="x-none" dirty="0" smtClean="0"/>
              <a:t>Ко је Арчибалд Рајс 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39069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16362"/>
          </a:xfrm>
        </p:spPr>
        <p:txBody>
          <a:bodyPr>
            <a:normAutofit/>
          </a:bodyPr>
          <a:lstStyle/>
          <a:p>
            <a:r>
              <a:rPr lang="x-none" dirty="0" smtClean="0"/>
              <a:t>Ко је стајао на челу Србије у време Великог рата?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832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44962"/>
          </a:xfrm>
        </p:spPr>
        <p:txBody>
          <a:bodyPr>
            <a:normAutofit/>
          </a:bodyPr>
          <a:lstStyle/>
          <a:p>
            <a:r>
              <a:rPr lang="x-none" dirty="0" smtClean="0"/>
              <a:t>Које четири царевине су уништене у Великом рату 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17616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Када је завршен Велики рат?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2507786"/>
            <a:ext cx="3810000" cy="3588214"/>
          </a:xfrm>
        </p:spPr>
        <p:txBody>
          <a:bodyPr/>
          <a:lstStyle/>
          <a:p>
            <a:endParaRPr lang="x-none" dirty="0" smtClean="0"/>
          </a:p>
          <a:p>
            <a:r>
              <a:rPr lang="x-none" sz="4000" dirty="0"/>
              <a:t> </a:t>
            </a:r>
            <a:r>
              <a:rPr lang="x-none" sz="4000" dirty="0" smtClean="0"/>
              <a:t>      1. 1917</a:t>
            </a:r>
          </a:p>
          <a:p>
            <a:r>
              <a:rPr lang="x-none" sz="4000" dirty="0"/>
              <a:t> </a:t>
            </a:r>
            <a:r>
              <a:rPr lang="x-none" sz="4000" dirty="0" smtClean="0"/>
              <a:t>      2. 1920</a:t>
            </a:r>
          </a:p>
          <a:p>
            <a:r>
              <a:rPr lang="x-none" sz="4000" dirty="0"/>
              <a:t> </a:t>
            </a:r>
            <a:r>
              <a:rPr lang="x-none" sz="4000" dirty="0" smtClean="0"/>
              <a:t>      3. 1918</a:t>
            </a:r>
          </a:p>
          <a:p>
            <a:r>
              <a:rPr lang="x-none" sz="4000" dirty="0"/>
              <a:t> </a:t>
            </a:r>
            <a:r>
              <a:rPr lang="x-none" sz="4000" dirty="0" smtClean="0"/>
              <a:t>      4. 1916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5153344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>
                <a:solidFill>
                  <a:srgbClr val="FF0000"/>
                </a:solidFill>
              </a:rPr>
              <a:t>ПОВОД ЗА РАТ</a:t>
            </a:r>
            <a:r>
              <a:rPr lang="en-US" dirty="0" smtClean="0"/>
              <a:t>/</a:t>
            </a:r>
            <a:r>
              <a:rPr lang="x-none" dirty="0" smtClean="0"/>
              <a:t>убиство Франца Фердинанда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47800"/>
            <a:ext cx="8915400" cy="5257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730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А</a:t>
            </a:r>
            <a:r>
              <a:rPr lang="x-none" dirty="0" smtClean="0"/>
              <a:t>тентатори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 smtClean="0"/>
              <a:t>Гаврило  принцип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x-none" dirty="0" smtClean="0"/>
              <a:t>Недељко Чабриновић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86000"/>
            <a:ext cx="2667000" cy="426720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362200"/>
            <a:ext cx="2627312" cy="4114799"/>
          </a:xfrm>
        </p:spPr>
      </p:pic>
    </p:spTree>
    <p:extLst>
      <p:ext uri="{BB962C8B-B14F-4D97-AF65-F5344CB8AC3E}">
        <p14:creationId xmlns="" xmlns:p14="http://schemas.microsoft.com/office/powerpoint/2010/main" val="27050088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Франц Фердинанд са породицом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95400"/>
            <a:ext cx="4724400" cy="5257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0146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228600"/>
            <a:ext cx="8229600" cy="990600"/>
          </a:xfrm>
        </p:spPr>
        <p:txBody>
          <a:bodyPr>
            <a:normAutofit/>
          </a:bodyPr>
          <a:lstStyle/>
          <a:p>
            <a:r>
              <a:rPr lang="x-none" dirty="0" smtClean="0"/>
              <a:t>ФРОНТОВИ 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524000"/>
            <a:ext cx="6400800" cy="3560298"/>
          </a:xfrm>
        </p:spPr>
        <p:txBody>
          <a:bodyPr>
            <a:noAutofit/>
          </a:bodyPr>
          <a:lstStyle/>
          <a:p>
            <a:r>
              <a:rPr lang="x-none" sz="4400" dirty="0" smtClean="0"/>
              <a:t>*ЗАПАДНИ</a:t>
            </a:r>
          </a:p>
          <a:p>
            <a:r>
              <a:rPr lang="x-none" sz="4400" dirty="0" smtClean="0"/>
              <a:t>*ИСТОЧНИ</a:t>
            </a:r>
          </a:p>
          <a:p>
            <a:r>
              <a:rPr lang="x-none" sz="4400" dirty="0" smtClean="0"/>
              <a:t>*ИТАЛИЈАНСКИ</a:t>
            </a:r>
          </a:p>
          <a:p>
            <a:r>
              <a:rPr lang="x-none" sz="4400" dirty="0" smtClean="0"/>
              <a:t>*БАЛКАНСКИ</a:t>
            </a:r>
          </a:p>
          <a:p>
            <a:r>
              <a:rPr lang="x-none" sz="4400" dirty="0" smtClean="0"/>
              <a:t>*СОЛУНСКИ</a:t>
            </a:r>
            <a:endParaRPr lang="en-US" sz="4400" dirty="0"/>
          </a:p>
        </p:txBody>
      </p:sp>
    </p:spTree>
    <p:extLst>
      <p:ext uri="{BB962C8B-B14F-4D97-AF65-F5344CB8AC3E}">
        <p14:creationId xmlns="" xmlns:p14="http://schemas.microsoft.com/office/powerpoint/2010/main" val="27068816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x-none" dirty="0" smtClean="0"/>
              <a:t>ТЕХНОЛОГИЈА ВЕЛИКОГ РАТА 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6400800" cy="41910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 митраљези</a:t>
            </a:r>
          </a:p>
          <a:p>
            <a:r>
              <a:rPr lang="ru-RU" sz="4400" dirty="0">
                <a:solidFill>
                  <a:srgbClr val="FFFF00"/>
                </a:solidFill>
              </a:rPr>
              <a:t> </a:t>
            </a:r>
            <a:r>
              <a:rPr lang="ru-RU" sz="4400" dirty="0" smtClean="0">
                <a:solidFill>
                  <a:srgbClr val="FFFF00"/>
                </a:solidFill>
              </a:rPr>
              <a:t>  подморнице  </a:t>
            </a:r>
          </a:p>
          <a:p>
            <a:r>
              <a:rPr lang="ru-RU" sz="4400" dirty="0" smtClean="0">
                <a:solidFill>
                  <a:srgbClr val="FFFF00"/>
                </a:solidFill>
              </a:rPr>
              <a:t>тенкови</a:t>
            </a:r>
          </a:p>
          <a:p>
            <a:r>
              <a:rPr lang="ru-RU" sz="4400" dirty="0" smtClean="0">
                <a:solidFill>
                  <a:srgbClr val="FFFF00"/>
                </a:solidFill>
              </a:rPr>
              <a:t>бојни отрови</a:t>
            </a:r>
          </a:p>
          <a:p>
            <a:r>
              <a:rPr lang="ru-RU" sz="4400" dirty="0" smtClean="0">
                <a:solidFill>
                  <a:srgbClr val="FFFF00"/>
                </a:solidFill>
              </a:rPr>
              <a:t> </a:t>
            </a:r>
            <a:r>
              <a:rPr lang="ru-RU" sz="4400" dirty="0">
                <a:solidFill>
                  <a:srgbClr val="FFFF00"/>
                </a:solidFill>
              </a:rPr>
              <a:t>бацачи пламена.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53296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310</TotalTime>
  <Words>559</Words>
  <Application>Microsoft Office PowerPoint</Application>
  <PresentationFormat>On-screen Show (4:3)</PresentationFormat>
  <Paragraphs>128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Apex</vt:lpstr>
      <vt:lpstr>ВЕЛИКИ РАТ</vt:lpstr>
      <vt:lpstr>Узрок   рата:</vt:lpstr>
      <vt:lpstr>Slide 3</vt:lpstr>
      <vt:lpstr>САВЕЗИ ВЕЛИКХ СИЛА</vt:lpstr>
      <vt:lpstr>ПОВОД ЗА РАТ/убиство Франца Фердинанда</vt:lpstr>
      <vt:lpstr>Атентатори</vt:lpstr>
      <vt:lpstr>Франц Фердинанд са породицом</vt:lpstr>
      <vt:lpstr>ФРОНТОВИ :</vt:lpstr>
      <vt:lpstr>ТЕХНОЛОГИЈА ВЕЛИКОГ РАТА :</vt:lpstr>
      <vt:lpstr>ЗАПАДНИ  ФРОНТ</vt:lpstr>
      <vt:lpstr>БИТКА  НА РЕЦИ МАРНИ 1914.</vt:lpstr>
      <vt:lpstr>БИТКА ЗА ВЕРДЕН 1916.</vt:lpstr>
      <vt:lpstr>Марна (фр. La Marne, лат. Matrona) је река у Француској, десна притока Сене чије се ушће налази у области источно и југоисточно од Париза. </vt:lpstr>
      <vt:lpstr>БИТКА НА РЕЦИ СОМИ 1916.</vt:lpstr>
      <vt:lpstr>Сома (фр. La Somme) је река у северној Француској (област Пикардија) дуга 245 километра.   Име Сома је келтског порекла.</vt:lpstr>
      <vt:lpstr>ИСТОЧНИ  ФРОНТ</vt:lpstr>
      <vt:lpstr>Галипољска операција</vt:lpstr>
      <vt:lpstr>Slide 18</vt:lpstr>
      <vt:lpstr>италијански фронт река Соча</vt:lpstr>
      <vt:lpstr>СОЛУНСКИ ФРОНТ</vt:lpstr>
      <vt:lpstr>Улазак САД у рат 1917.</vt:lpstr>
      <vt:lpstr>Трагедија Лузитаније 7. мај 1915.</vt:lpstr>
      <vt:lpstr>Slide 23</vt:lpstr>
      <vt:lpstr>Повлачење  српске војске-Везиров мост,Албанија</vt:lpstr>
      <vt:lpstr>Чекајући  укрцавање</vt:lpstr>
      <vt:lpstr>Острво Видо и Плава гробница</vt:lpstr>
      <vt:lpstr>Острво Крф- Маузолеј</vt:lpstr>
      <vt:lpstr>Плава  гробница</vt:lpstr>
      <vt:lpstr>Пробој солунског фронта</vt:lpstr>
      <vt:lpstr>Спомен капела на Кајмакчалану</vt:lpstr>
      <vt:lpstr>Костурница</vt:lpstr>
      <vt:lpstr>Арчибалд Рајс,швајцарски криминолог</vt:lpstr>
      <vt:lpstr>Последице рата:</vt:lpstr>
      <vt:lpstr>Промене у Српској територији:</vt:lpstr>
      <vt:lpstr>Шта су други рекли о Србима!</vt:lpstr>
      <vt:lpstr>Франше д Епере,француски маршал</vt:lpstr>
      <vt:lpstr>Роберт Лесинг,мин.спољних послова САД</vt:lpstr>
      <vt:lpstr>Виљем Други, немачки цар:</vt:lpstr>
      <vt:lpstr>Алфред  Краус,аустријски генерал:</vt:lpstr>
      <vt:lpstr>Провера  знања:</vt:lpstr>
      <vt:lpstr>Први светски рат је почео:</vt:lpstr>
      <vt:lpstr>Повод за рат је:</vt:lpstr>
      <vt:lpstr>Наброј фронтове у Великом рату!</vt:lpstr>
      <vt:lpstr>Које си битке запамтио/ла у Великом рату?</vt:lpstr>
      <vt:lpstr>Која се нова технологија употребљавала у Великом рату?</vt:lpstr>
      <vt:lpstr>Ко је Арчибалд Рајс ?</vt:lpstr>
      <vt:lpstr>Ко је стајао на челу Србије у време Великог рата?</vt:lpstr>
      <vt:lpstr>Које четири царевине су уништене у Великом рату ?</vt:lpstr>
      <vt:lpstr>Када је завршен Велики рат?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ВЕЛИКИ РАТ</dc:title>
  <dc:creator>nemanja</dc:creator>
  <cp:lastModifiedBy>Korisnik</cp:lastModifiedBy>
  <cp:revision>34</cp:revision>
  <dcterms:created xsi:type="dcterms:W3CDTF">2013-08-04T16:26:58Z</dcterms:created>
  <dcterms:modified xsi:type="dcterms:W3CDTF">2014-09-05T07:51:45Z</dcterms:modified>
</cp:coreProperties>
</file>